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73" r:id="rId16"/>
    <p:sldId id="269" r:id="rId17"/>
    <p:sldId id="270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tantia" panose="020306020503060303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41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782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freecodecamp.org/an-intuitive-guide-to-convolutional-neural-networks-260c2de0a050" TargetMode="External"/><Relationship Id="rId13" Type="http://schemas.openxmlformats.org/officeDocument/2006/relationships/hyperlink" Target="https://www.iflscience.com/technology/scientists-create-artificial-system-capable-learning-human-language/" TargetMode="External"/><Relationship Id="rId18" Type="http://schemas.openxmlformats.org/officeDocument/2006/relationships/hyperlink" Target="https://hackernoon.com/blockchain-artificial-general-intelligence-benefit-humanity-230e213cae12" TargetMode="External"/><Relationship Id="rId3" Type="http://schemas.openxmlformats.org/officeDocument/2006/relationships/hyperlink" Target="https://deepmind.com/applied/deepmind-ethics-society/research/AI-worlds-complex-challenges/" TargetMode="External"/><Relationship Id="rId21" Type="http://schemas.openxmlformats.org/officeDocument/2006/relationships/hyperlink" Target="https://www.psychologytoday.com/us/blog/high-octane-women/201201/the-power-the-mind-quotes-get-you-thinking" TargetMode="External"/><Relationship Id="rId7" Type="http://schemas.openxmlformats.org/officeDocument/2006/relationships/hyperlink" Target="https://distill.pub/2018/building-blocks/" TargetMode="External"/><Relationship Id="rId12" Type="http://schemas.openxmlformats.org/officeDocument/2006/relationships/hyperlink" Target="https://kevinbinz.com/2016/01/17/basal-ganglia-introduction/" TargetMode="External"/><Relationship Id="rId17" Type="http://schemas.openxmlformats.org/officeDocument/2006/relationships/hyperlink" Target="https://www.istockphoto.com/ca/photos/human-eye?sort=mostpopular&amp;mediatype=photography&amp;phrase=human%20eye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www.cyberailab.com/home/a-closer-look-at-yolov3" TargetMode="External"/><Relationship Id="rId20" Type="http://schemas.openxmlformats.org/officeDocument/2006/relationships/hyperlink" Target="http://web.eecs.utk.edu/courses/spring2017/cosc49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recurrent-neural-networks-the-powerhouse-of-language-modeling-d45acc50444f" TargetMode="External"/><Relationship Id="rId11" Type="http://schemas.openxmlformats.org/officeDocument/2006/relationships/hyperlink" Target="https://venturebeat.com/2018/12/06/google-deepmind-alphazero-chess-shogi-go/" TargetMode="External"/><Relationship Id="rId5" Type="http://schemas.openxmlformats.org/officeDocument/2006/relationships/hyperlink" Target="https://thegradient.pub/the-limitations-of-visual-deep-learning-and-how-we-might-fix-them/" TargetMode="External"/><Relationship Id="rId15" Type="http://schemas.openxmlformats.org/officeDocument/2006/relationships/hyperlink" Target="https://deepmind.com/blog/alphazero-shedding-new-light-grand-games-chess-shogi-and-go/" TargetMode="External"/><Relationship Id="rId23" Type="http://schemas.openxmlformats.org/officeDocument/2006/relationships/hyperlink" Target="https://deepmind.com/blog/alphago-zero-learning-scratch/" TargetMode="External"/><Relationship Id="rId10" Type="http://schemas.openxmlformats.org/officeDocument/2006/relationships/hyperlink" Target="https://syncedreview.com/2017/08/17/history-and-frontier-of-the-neural-machine-translation/" TargetMode="External"/><Relationship Id="rId19" Type="http://schemas.openxmlformats.org/officeDocument/2006/relationships/hyperlink" Target="https://towardsdatascience.com/training-deep-neural-networks-9fdb1964b964" TargetMode="External"/><Relationship Id="rId4" Type="http://schemas.openxmlformats.org/officeDocument/2006/relationships/hyperlink" Target="https://www.sciencenews.org/blog/context/neuroscience-understanding-brain" TargetMode="External"/><Relationship Id="rId9" Type="http://schemas.openxmlformats.org/officeDocument/2006/relationships/hyperlink" Target="https://www.wired.com/2016/12/2016-year-deep-learning-took-internet/" TargetMode="External"/><Relationship Id="rId14" Type="http://schemas.openxmlformats.org/officeDocument/2006/relationships/hyperlink" Target="https://www.re-work.co/blog/deep-learning-roland-memisevic-unlabelled-datasets-rethinking-unsupervised-learning" TargetMode="External"/><Relationship Id="rId22" Type="http://schemas.openxmlformats.org/officeDocument/2006/relationships/hyperlink" Target="https://www.theverge.com/2016/3/8/11178462/google-deepmind-go-challenge-ai-vs-lee-sedo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679370" y="222681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Computational Cognition and Deep Learning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3586840" y="448378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By: Andy Malinsky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Mentor: Dr. Katherine Moore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Arcadia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450" y="2058080"/>
            <a:ext cx="55435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8450" y="2423914"/>
            <a:ext cx="5047343" cy="2839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Reinforcement Learning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0" y="6487898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Reinforcement Learning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0" y="6487898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A2573-C6ED-44E3-8434-5A04EF0B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4" y="2180219"/>
            <a:ext cx="6250504" cy="34238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24649-4763-4E76-A808-AA4923C5B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449" y="2180219"/>
            <a:ext cx="5383887" cy="35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9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174170" y="1802938"/>
            <a:ext cx="5698177" cy="4000055"/>
          </a:xfrm>
          <a:prstGeom prst="rect">
            <a:avLst/>
          </a:prstGeom>
          <a:gradFill>
            <a:gsLst>
              <a:gs pos="0">
                <a:srgbClr val="2F5496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295398" y="2401396"/>
            <a:ext cx="5576950" cy="307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Semantic representation</a:t>
            </a:r>
            <a:endParaRPr/>
          </a:p>
          <a:p>
            <a:pPr marL="228600" lvl="0" indent="-25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Natural Language Processing (NLP)</a:t>
            </a:r>
            <a:endParaRPr/>
          </a:p>
          <a:p>
            <a:pPr marL="228600" lvl="0" indent="-25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Recurrent Neural Networks</a:t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819276"/>
            <a:ext cx="5921830" cy="398131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0" y="6493421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Natural Language Understanding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1000123" y="1300162"/>
            <a:ext cx="10325100" cy="52006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462" y="1710532"/>
            <a:ext cx="855299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Neural Machine Translation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body" idx="1"/>
          </p:nvPr>
        </p:nvSpPr>
        <p:spPr>
          <a:xfrm>
            <a:off x="1733550" y="1232040"/>
            <a:ext cx="9394371" cy="511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I </a:t>
            </a:r>
            <a:r>
              <a:rPr lang="en-US" sz="2400" dirty="0" err="1"/>
              <a:t>cnlduo't</a:t>
            </a:r>
            <a:r>
              <a:rPr lang="en-US" sz="2400" dirty="0"/>
              <a:t> </a:t>
            </a:r>
            <a:r>
              <a:rPr lang="en-US" sz="2400" dirty="0" err="1"/>
              <a:t>bvleiee</a:t>
            </a:r>
            <a:r>
              <a:rPr lang="en-US" sz="2400" dirty="0"/>
              <a:t> </a:t>
            </a:r>
            <a:r>
              <a:rPr lang="en-US" sz="2400" dirty="0" err="1"/>
              <a:t>taht</a:t>
            </a:r>
            <a:r>
              <a:rPr lang="en-US" sz="2400" dirty="0"/>
              <a:t> I </a:t>
            </a:r>
            <a:r>
              <a:rPr lang="en-US" sz="2400" dirty="0" err="1"/>
              <a:t>culod</a:t>
            </a:r>
            <a:r>
              <a:rPr lang="en-US" sz="2400" dirty="0"/>
              <a:t> </a:t>
            </a:r>
            <a:r>
              <a:rPr lang="en-US" sz="2400" dirty="0" err="1"/>
              <a:t>aulaclty</a:t>
            </a:r>
            <a:r>
              <a:rPr lang="en-US" sz="2400" dirty="0"/>
              <a:t> </a:t>
            </a:r>
            <a:r>
              <a:rPr lang="en-US" sz="2400" dirty="0" err="1"/>
              <a:t>uesdtannrd</a:t>
            </a:r>
            <a:r>
              <a:rPr lang="en-US" sz="2400" dirty="0"/>
              <a:t> </a:t>
            </a:r>
            <a:r>
              <a:rPr lang="en-US" sz="2400" dirty="0" err="1"/>
              <a:t>waht</a:t>
            </a:r>
            <a:r>
              <a:rPr lang="en-US" sz="2400" dirty="0"/>
              <a:t> I was </a:t>
            </a:r>
            <a:r>
              <a:rPr lang="en-US" sz="2400" dirty="0" err="1"/>
              <a:t>rdnaieg</a:t>
            </a:r>
            <a:r>
              <a:rPr lang="en-US" sz="2400" dirty="0"/>
              <a:t>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Unisg</a:t>
            </a:r>
            <a:r>
              <a:rPr lang="en-US" sz="2400" dirty="0"/>
              <a:t> the </a:t>
            </a:r>
            <a:r>
              <a:rPr lang="en-US" sz="2400" dirty="0" err="1"/>
              <a:t>icndeblire</a:t>
            </a:r>
            <a:r>
              <a:rPr lang="en-US" sz="2400" dirty="0"/>
              <a:t> </a:t>
            </a:r>
            <a:r>
              <a:rPr lang="en-US" sz="2400" dirty="0" err="1"/>
              <a:t>pweor</a:t>
            </a:r>
            <a:r>
              <a:rPr lang="en-US" sz="2400" dirty="0"/>
              <a:t> of the </a:t>
            </a:r>
            <a:r>
              <a:rPr lang="en-US" sz="2400" dirty="0" err="1"/>
              <a:t>hmuan</a:t>
            </a:r>
            <a:r>
              <a:rPr lang="en-US" sz="2400" dirty="0"/>
              <a:t> </a:t>
            </a:r>
            <a:r>
              <a:rPr lang="en-US" sz="2400" dirty="0" err="1"/>
              <a:t>mnid</a:t>
            </a:r>
            <a:r>
              <a:rPr lang="en-US" sz="2400" dirty="0"/>
              <a:t>, </a:t>
            </a:r>
            <a:r>
              <a:rPr lang="en-US" sz="2400" dirty="0" err="1"/>
              <a:t>aocdcrnig</a:t>
            </a:r>
            <a:r>
              <a:rPr lang="en-US" sz="2400" dirty="0"/>
              <a:t> to </a:t>
            </a:r>
            <a:r>
              <a:rPr lang="en-US" sz="2400" dirty="0" err="1"/>
              <a:t>rseecrah</a:t>
            </a:r>
            <a:r>
              <a:rPr lang="en-US" sz="2400" dirty="0"/>
              <a:t> at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Cmabrigde</a:t>
            </a:r>
            <a:r>
              <a:rPr lang="en-US" sz="2400" dirty="0"/>
              <a:t> </a:t>
            </a:r>
            <a:r>
              <a:rPr lang="en-US" sz="2400" dirty="0" err="1"/>
              <a:t>Uinervtisy</a:t>
            </a:r>
            <a:r>
              <a:rPr lang="en-US" sz="2400" dirty="0"/>
              <a:t>, it </a:t>
            </a:r>
            <a:r>
              <a:rPr lang="en-US" sz="2400" dirty="0" err="1"/>
              <a:t>dseno't</a:t>
            </a:r>
            <a:r>
              <a:rPr lang="en-US" sz="2400" dirty="0"/>
              <a:t> </a:t>
            </a:r>
            <a:r>
              <a:rPr lang="en-US" sz="2400" dirty="0" err="1"/>
              <a:t>mttaer</a:t>
            </a:r>
            <a:r>
              <a:rPr lang="en-US" sz="2400" dirty="0"/>
              <a:t> in </a:t>
            </a:r>
            <a:r>
              <a:rPr lang="en-US" sz="2400" dirty="0" err="1"/>
              <a:t>waht</a:t>
            </a:r>
            <a:r>
              <a:rPr lang="en-US" sz="2400" dirty="0"/>
              <a:t> </a:t>
            </a:r>
            <a:r>
              <a:rPr lang="en-US" sz="2400" dirty="0" err="1"/>
              <a:t>oderr</a:t>
            </a:r>
            <a:r>
              <a:rPr lang="en-US" sz="2400" dirty="0"/>
              <a:t> the </a:t>
            </a:r>
            <a:r>
              <a:rPr lang="en-US" sz="2400" dirty="0" err="1"/>
              <a:t>lterets</a:t>
            </a:r>
            <a:r>
              <a:rPr lang="en-US" sz="2400" dirty="0"/>
              <a:t> in a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wrod</a:t>
            </a:r>
            <a:r>
              <a:rPr lang="en-US" sz="2400" dirty="0"/>
              <a:t> are, the </a:t>
            </a:r>
            <a:r>
              <a:rPr lang="en-US" sz="2400" dirty="0" err="1"/>
              <a:t>olny</a:t>
            </a:r>
            <a:r>
              <a:rPr lang="en-US" sz="2400" dirty="0"/>
              <a:t> </a:t>
            </a:r>
            <a:r>
              <a:rPr lang="en-US" sz="2400" dirty="0" err="1"/>
              <a:t>irpoamtnt</a:t>
            </a:r>
            <a:r>
              <a:rPr lang="en-US" sz="2400" dirty="0"/>
              <a:t> </a:t>
            </a:r>
            <a:r>
              <a:rPr lang="en-US" sz="2400" dirty="0" err="1"/>
              <a:t>tihng</a:t>
            </a:r>
            <a:r>
              <a:rPr lang="en-US" sz="2400" dirty="0"/>
              <a:t> is </a:t>
            </a:r>
            <a:r>
              <a:rPr lang="en-US" sz="2400" dirty="0" err="1"/>
              <a:t>taht</a:t>
            </a:r>
            <a:r>
              <a:rPr lang="en-US" sz="2400" dirty="0"/>
              <a:t> the </a:t>
            </a:r>
            <a:r>
              <a:rPr lang="en-US" sz="2400" dirty="0" err="1"/>
              <a:t>frsit</a:t>
            </a:r>
            <a:r>
              <a:rPr lang="en-US" sz="2400" dirty="0"/>
              <a:t> and </a:t>
            </a:r>
            <a:r>
              <a:rPr lang="en-US" sz="2400" dirty="0" err="1"/>
              <a:t>lsat</a:t>
            </a:r>
            <a:r>
              <a:rPr lang="en-US" sz="2400" dirty="0"/>
              <a:t> </a:t>
            </a:r>
            <a:r>
              <a:rPr lang="en-US" sz="2400" dirty="0" err="1"/>
              <a:t>ltteer</a:t>
            </a:r>
            <a:r>
              <a:rPr lang="en-US" sz="2400" dirty="0"/>
              <a:t> be in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the </a:t>
            </a:r>
            <a:r>
              <a:rPr lang="en-US" sz="2400" dirty="0" err="1"/>
              <a:t>rhgit</a:t>
            </a:r>
            <a:r>
              <a:rPr lang="en-US" sz="2400" dirty="0"/>
              <a:t> </a:t>
            </a:r>
            <a:r>
              <a:rPr lang="en-US" sz="2400" dirty="0" err="1"/>
              <a:t>pclae</a:t>
            </a:r>
            <a:r>
              <a:rPr lang="en-US" sz="2400" dirty="0"/>
              <a:t>. The </a:t>
            </a:r>
            <a:r>
              <a:rPr lang="en-US" sz="2400" dirty="0" err="1"/>
              <a:t>rset</a:t>
            </a:r>
            <a:r>
              <a:rPr lang="en-US" sz="2400" dirty="0"/>
              <a:t> can be a </a:t>
            </a:r>
            <a:r>
              <a:rPr lang="en-US" sz="2400" dirty="0" err="1"/>
              <a:t>taotl</a:t>
            </a:r>
            <a:r>
              <a:rPr lang="en-US" sz="2400" dirty="0"/>
              <a:t> </a:t>
            </a:r>
            <a:r>
              <a:rPr lang="en-US" sz="2400" dirty="0" err="1"/>
              <a:t>mses</a:t>
            </a:r>
            <a:r>
              <a:rPr lang="en-US" sz="2400" dirty="0"/>
              <a:t> and you can </a:t>
            </a:r>
            <a:r>
              <a:rPr lang="en-US" sz="2400" dirty="0" err="1"/>
              <a:t>sitll</a:t>
            </a:r>
            <a:r>
              <a:rPr lang="en-US" sz="2400" dirty="0"/>
              <a:t> </a:t>
            </a:r>
            <a:r>
              <a:rPr lang="en-US" sz="2400" dirty="0" err="1"/>
              <a:t>raed</a:t>
            </a:r>
            <a:r>
              <a:rPr lang="en-US" sz="2400" dirty="0"/>
              <a:t> it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whoutit</a:t>
            </a:r>
            <a:r>
              <a:rPr lang="en-US" sz="2400" dirty="0"/>
              <a:t> a </a:t>
            </a:r>
            <a:r>
              <a:rPr lang="en-US" sz="2400" dirty="0" err="1"/>
              <a:t>pboerlm</a:t>
            </a:r>
            <a:r>
              <a:rPr lang="en-US" sz="2400" dirty="0"/>
              <a:t>. </a:t>
            </a:r>
            <a:r>
              <a:rPr lang="en-US" sz="2400" dirty="0" err="1"/>
              <a:t>Tihs</a:t>
            </a:r>
            <a:r>
              <a:rPr lang="en-US" sz="2400" dirty="0"/>
              <a:t> is </a:t>
            </a:r>
            <a:r>
              <a:rPr lang="en-US" sz="2400" dirty="0" err="1"/>
              <a:t>bucseae</a:t>
            </a:r>
            <a:r>
              <a:rPr lang="en-US" sz="2400" dirty="0"/>
              <a:t> the </a:t>
            </a:r>
            <a:r>
              <a:rPr lang="en-US" sz="2400" dirty="0" err="1"/>
              <a:t>huamn</a:t>
            </a:r>
            <a:r>
              <a:rPr lang="en-US" sz="2400" dirty="0"/>
              <a:t> </a:t>
            </a:r>
            <a:r>
              <a:rPr lang="en-US" sz="2400" dirty="0" err="1"/>
              <a:t>mnid</a:t>
            </a:r>
            <a:r>
              <a:rPr lang="en-US" sz="2400" dirty="0"/>
              <a:t> </a:t>
            </a:r>
            <a:r>
              <a:rPr lang="en-US" sz="2400" dirty="0" err="1"/>
              <a:t>deos</a:t>
            </a:r>
            <a:r>
              <a:rPr lang="en-US" sz="2400" dirty="0"/>
              <a:t> not </a:t>
            </a:r>
            <a:r>
              <a:rPr lang="en-US" sz="2400" dirty="0" err="1"/>
              <a:t>raed</a:t>
            </a:r>
            <a:r>
              <a:rPr lang="en-US" sz="2400" dirty="0"/>
              <a:t> </a:t>
            </a:r>
            <a:r>
              <a:rPr lang="en-US" sz="2400" dirty="0" err="1"/>
              <a:t>ervey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/>
              <a:t>ltteer</a:t>
            </a:r>
            <a:r>
              <a:rPr lang="en-US" sz="2400" dirty="0"/>
              <a:t> by </a:t>
            </a:r>
            <a:r>
              <a:rPr lang="en-US" sz="2400" dirty="0" err="1"/>
              <a:t>istlef</a:t>
            </a:r>
            <a:r>
              <a:rPr lang="en-US" sz="2400" dirty="0"/>
              <a:t>, but the </a:t>
            </a:r>
            <a:r>
              <a:rPr lang="en-US" sz="2400" dirty="0" err="1"/>
              <a:t>wrod</a:t>
            </a:r>
            <a:r>
              <a:rPr lang="en-US" sz="2400" dirty="0"/>
              <a:t> as a </a:t>
            </a:r>
            <a:r>
              <a:rPr lang="en-US" sz="2400" dirty="0" err="1"/>
              <a:t>wlohe</a:t>
            </a:r>
            <a:r>
              <a:rPr lang="en-US" sz="2400" dirty="0"/>
              <a:t>. </a:t>
            </a:r>
            <a:r>
              <a:rPr lang="en-US" sz="2400" dirty="0" err="1"/>
              <a:t>Aaznmig</a:t>
            </a:r>
            <a:r>
              <a:rPr lang="en-US" sz="2400" dirty="0"/>
              <a:t>, huh?	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(O’Reilly et al., 2012)</a:t>
            </a:r>
            <a:endParaRPr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  <p:sp>
        <p:nvSpPr>
          <p:cNvPr id="195" name="Google Shape;195;p25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Spatial Invariance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1000123" y="1300162"/>
            <a:ext cx="10325100" cy="520065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bg1"/>
                </a:solidFill>
                <a:latin typeface="Constantia"/>
                <a:ea typeface="Constantia"/>
                <a:cs typeface="Constantia"/>
                <a:sym typeface="Constantia"/>
              </a:rPr>
              <a:t>The Future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472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Bibliography</a:t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195262" y="933588"/>
            <a:ext cx="11801475" cy="554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Cassimatis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 L. (2012). Artificial intelligence and cognitive modeling have the same problem. 	In Theoretical 	Foundations of Artificial General Intelligence (pp. 11-24). Atlantis Press, Paris.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Goertzel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B. (2014). Artificial general intelligence: concept, state of the art, and future prospects. Journal of Artificial 	General Intelligence, 5(1), 1-48.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O'Reilly, R. C.,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Munakata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Y., Frank, M. J., Hazy, T. E., and Contributors (2012). Computational Cognitive Neuroscience. 	Wiki Book, 1st Edition. URL: http:/ /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ccnbook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colorado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</a:t>
            </a: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Silver, D., Hubert, T., Schrittwieser, J., Antonoglou, I., Lai, M., Guez, A., ... &amp; Lillicrap, T. (2017). Mastering chess and 	shogi by self-play with a general reinforcement learning algorithm.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arXiv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preprint arXiv:1712.01815.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Smolensky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P. (1987). Connectionist AI, symbolic AI, and the brain. Artificial Intelligence Review, 1(2), 95-109.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Ward, Jamie. The Student’s Guide to Cognitive Neuroscience. 3rd ed., Psychology Press, 2015. Print.</a:t>
            </a:r>
            <a:endParaRPr dirty="0"/>
          </a:p>
        </p:txBody>
      </p:sp>
      <p:sp>
        <p:nvSpPr>
          <p:cNvPr id="202" name="Google Shape;202;p26"/>
          <p:cNvSpPr/>
          <p:nvPr/>
        </p:nvSpPr>
        <p:spPr>
          <a:xfrm>
            <a:off x="-1" y="933588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Image Links </a:t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3386332" y="953942"/>
            <a:ext cx="6534151" cy="531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https://deepmind.com/applied/deepmind-ethics-society/research/AI-worlds-complex-challenges/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https://www.sciencenews.org/blog/context/neuroscience-understanding-brain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https://thegradient.pub/the-limitations-of-visual-deep-learning-and-how-we-might-fix-them/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https://towardsdatascience.com/recurrent-neural-networks-the-powerhouse-of-language-modeling-d45acc50444f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https://distill.pub/2018/building-blocks/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https://medium.freecodecamp.org/an-intuitive-guide-to-convolutional-neural-networks-260c2de0a050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https://www.wired.com/2016/12/2016-year-deep-learning-took-internet/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https://syncedreview.com/2017/08/17/history-and-frontier-of-the-neural-machine-translation/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https://venturebeat.com/2018/12/06/google-deepmind-alphazero-chess-shogi-go/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https://kevinbinz.com/2016/01/17/basal-ganglia-introduction/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https://www.iflscience.com/technology/scientists-create-artificial-system-capable-learning-human-language/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4"/>
              </a:rPr>
              <a:t>https://www.re-work.co/blog/deep-learning-roland-memisevic-unlabelled-datasets-rethinking-unsupervised-learning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5"/>
              </a:rPr>
              <a:t>https://deepmind.com/blog/alphazero-shedding-new-light-grand-games-chess-shogi-and-go/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6"/>
              </a:rPr>
              <a:t>https://www.cyberailab.com/home/a-closer-look-at-yolov3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7"/>
              </a:rPr>
              <a:t>https://www.istockphoto.com/ca/photos/human-eye?sort=mostpopular&amp;mediatype=photography&amp;phrase=human%20eye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8"/>
              </a:rPr>
              <a:t>https://hackernoon.com/blockchain-artificial-general-intelligence-benefit-humanity-230e213cae12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9"/>
              </a:rPr>
              <a:t>https://towardsdatascience.com/training-deep-neural-networks-9fdb1964b964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0"/>
              </a:rPr>
              <a:t>http://web.eecs.utk.edu/courses/spring2017/cosc494/</a:t>
            </a:r>
            <a:endParaRPr sz="9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1"/>
              </a:rPr>
              <a:t>https://www.psychologytoday.com/us/blog/high-octane-women/201201/the-power-the-mind-quotes-get-you-thinking</a:t>
            </a:r>
            <a:endParaRPr lang="en-US" sz="900" b="0" i="0" u="sng" strike="noStrike" cap="none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200000"/>
              </a:lnSpc>
            </a:pPr>
            <a:r>
              <a:rPr lang="en-US" sz="900" u="sng" dirty="0">
                <a:solidFill>
                  <a:schemeClr val="hlink"/>
                </a:solidFill>
                <a:latin typeface="Times New Roman"/>
                <a:cs typeface="Times New Roman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https://www.theverge.com/2016/3/8/11178462/google-deepmind-go-challenge-ai-vs-lee-sedol</a:t>
            </a:r>
            <a:endParaRPr lang="en-US" sz="900" u="sng" dirty="0">
              <a:solidFill>
                <a:schemeClr val="hlink"/>
              </a:solidFill>
              <a:latin typeface="Times New Roman"/>
              <a:cs typeface="Times New Roman"/>
            </a:endParaRPr>
          </a:p>
          <a:p>
            <a:pPr>
              <a:lnSpc>
                <a:spcPct val="200000"/>
              </a:lnSpc>
            </a:pPr>
            <a:r>
              <a:rPr lang="en-US" sz="900" u="sng" dirty="0">
                <a:solidFill>
                  <a:schemeClr val="hlink"/>
                </a:solidFill>
                <a:latin typeface="Times New Roman"/>
                <a:cs typeface="Times New Roman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https://deepmind.com/blog/alphago-zero-learning-scratch/</a:t>
            </a:r>
            <a:endParaRPr sz="900" u="sng" dirty="0">
              <a:solidFill>
                <a:schemeClr val="hlink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-1" y="933588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0" y="1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477076" y="1709737"/>
            <a:ext cx="6493566" cy="4074812"/>
          </a:xfrm>
          <a:prstGeom prst="rect">
            <a:avLst/>
          </a:prstGeom>
          <a:gradFill>
            <a:gsLst>
              <a:gs pos="0">
                <a:srgbClr val="2F5496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4288" y="0"/>
            <a:ext cx="10515600" cy="93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onstantia"/>
              <a:buNone/>
            </a:pPr>
            <a:r>
              <a:rPr lang="en-US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                         Intelligence Science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652667" y="2209359"/>
            <a:ext cx="6317975" cy="321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Vision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Reinforcement learning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Natural Language Understanding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065" y="1709737"/>
            <a:ext cx="4087586" cy="407481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6479133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866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99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12240"/>
            <a:ext cx="12192000" cy="544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0" y="-30882"/>
            <a:ext cx="12192000" cy="1437323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The Neuron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376404" y="1679721"/>
            <a:ext cx="6520781" cy="4247711"/>
          </a:xfrm>
          <a:prstGeom prst="rect">
            <a:avLst/>
          </a:prstGeom>
          <a:gradFill>
            <a:gsLst>
              <a:gs pos="0">
                <a:srgbClr val="2F5496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2370145"/>
            <a:ext cx="5476875" cy="320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Cognitive modeling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Connectionist approach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Artificial Neural Networks</a:t>
            </a:r>
            <a:endParaRPr dirty="0"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5809" y="1679721"/>
            <a:ext cx="4456615" cy="424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Computational Cognitive Neuroscience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0" y="6479133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1028700" y="1171577"/>
            <a:ext cx="10325100" cy="5486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8" y="1414859"/>
            <a:ext cx="11420475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Deep Learning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138051" y="1353618"/>
            <a:ext cx="5576950" cy="5032375"/>
          </a:xfrm>
          <a:prstGeom prst="rect">
            <a:avLst/>
          </a:prstGeom>
          <a:gradFill>
            <a:gsLst>
              <a:gs pos="0">
                <a:srgbClr val="2F5496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550466" y="1694136"/>
            <a:ext cx="479305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Healthcare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Environment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Finance</a:t>
            </a:r>
            <a:endParaRPr dirty="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dirty="0">
                <a:latin typeface="Constantia"/>
                <a:ea typeface="Constantia"/>
                <a:cs typeface="Constantia"/>
                <a:sym typeface="Constantia"/>
              </a:rPr>
              <a:t>Resource management</a:t>
            </a:r>
            <a:endParaRPr dirty="0"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5515" y="1353619"/>
            <a:ext cx="6290469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Artificial General Intelligence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1" y="933588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438089" y="1999126"/>
            <a:ext cx="5005449" cy="3276600"/>
          </a:xfrm>
          <a:prstGeom prst="rect">
            <a:avLst/>
          </a:prstGeom>
          <a:gradFill>
            <a:gsLst>
              <a:gs pos="0">
                <a:srgbClr val="2F5496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838200" y="1700211"/>
            <a:ext cx="4305300" cy="315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2D – 3D modeling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>
              <a:latin typeface="Constantia"/>
              <a:ea typeface="Constantia"/>
              <a:cs typeface="Constantia"/>
              <a:sym typeface="Constanti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onstantia"/>
                <a:ea typeface="Constantia"/>
                <a:cs typeface="Constantia"/>
                <a:sym typeface="Constantia"/>
              </a:rPr>
              <a:t>Primary visual cortex</a:t>
            </a:r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649" y="1999125"/>
            <a:ext cx="58293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Vision</a:t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0" y="6487897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1718" y="2426495"/>
            <a:ext cx="2805110" cy="280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114" y="1690687"/>
            <a:ext cx="3762375" cy="4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2448" y="1666736"/>
            <a:ext cx="4276725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Convolutional Neural Networks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0" y="6479133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0794" y="1991801"/>
            <a:ext cx="6631801" cy="373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l="68390" t="1" b="-1728"/>
          <a:stretch/>
        </p:blipFill>
        <p:spPr>
          <a:xfrm>
            <a:off x="7578849" y="3280135"/>
            <a:ext cx="3853873" cy="307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7962" y="1600283"/>
            <a:ext cx="5032787" cy="161233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0" y="0"/>
            <a:ext cx="12192000" cy="933588"/>
          </a:xfrm>
          <a:prstGeom prst="rect">
            <a:avLst/>
          </a:prstGeom>
          <a:gradFill>
            <a:gsLst>
              <a:gs pos="0">
                <a:srgbClr val="F5F7FC"/>
              </a:gs>
              <a:gs pos="49000">
                <a:srgbClr val="A9BEE4"/>
              </a:gs>
              <a:gs pos="55000">
                <a:srgbClr val="A9BEE4"/>
              </a:gs>
              <a:gs pos="100000">
                <a:srgbClr val="C5D3ED"/>
              </a:gs>
            </a:gsLst>
            <a:lin ang="5400000" scaled="0"/>
          </a:gra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1F3864"/>
                </a:solidFill>
                <a:latin typeface="Constantia"/>
                <a:ea typeface="Constantia"/>
                <a:cs typeface="Constantia"/>
                <a:sym typeface="Constantia"/>
              </a:rPr>
              <a:t>Limitations of Convolutional Neural Networks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0" y="934480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0" y="6488108"/>
            <a:ext cx="12192000" cy="36194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453</Words>
  <Application>Microsoft Office PowerPoint</Application>
  <PresentationFormat>Widescreen</PresentationFormat>
  <Paragraphs>91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Constantia</vt:lpstr>
      <vt:lpstr>Calibri</vt:lpstr>
      <vt:lpstr>Arial</vt:lpstr>
      <vt:lpstr>Times New Roman</vt:lpstr>
      <vt:lpstr>Office Theme</vt:lpstr>
      <vt:lpstr>Computational Cognition and Deep Learning</vt:lpstr>
      <vt:lpstr>                         Intelligence Science</vt:lpstr>
      <vt:lpstr>99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Cognition and Deep Learning</dc:title>
  <dc:creator>Andy .</dc:creator>
  <cp:lastModifiedBy>Andy .</cp:lastModifiedBy>
  <cp:revision>10</cp:revision>
  <dcterms:modified xsi:type="dcterms:W3CDTF">2019-05-24T11:29:59Z</dcterms:modified>
</cp:coreProperties>
</file>